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NICILT Conference </a:t>
            </a:r>
            <a:br>
              <a:rPr lang="en-IE" dirty="0" smtClean="0"/>
            </a:br>
            <a:r>
              <a:rPr lang="en-IE" dirty="0" smtClean="0"/>
              <a:t>‘Languages for Careers’ QUB, 4</a:t>
            </a:r>
            <a:r>
              <a:rPr lang="en-IE" baseline="30000" dirty="0" smtClean="0"/>
              <a:t>th</a:t>
            </a:r>
            <a:r>
              <a:rPr lang="en-IE" dirty="0" smtClean="0"/>
              <a:t> March 2016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err="1" smtClean="0"/>
              <a:t>Ciarán</a:t>
            </a:r>
            <a:r>
              <a:rPr lang="en-IE" dirty="0" smtClean="0"/>
              <a:t> Mac </a:t>
            </a:r>
            <a:r>
              <a:rPr lang="en-IE" dirty="0" err="1" smtClean="0"/>
              <a:t>Giolla</a:t>
            </a:r>
            <a:r>
              <a:rPr lang="en-IE" dirty="0" smtClean="0"/>
              <a:t> </a:t>
            </a:r>
            <a:r>
              <a:rPr lang="en-IE" dirty="0" err="1" smtClean="0"/>
              <a:t>Bhéin</a:t>
            </a:r>
            <a:endParaRPr lang="en-IE" dirty="0" smtClean="0"/>
          </a:p>
          <a:p>
            <a:r>
              <a:rPr lang="en-IE" dirty="0" smtClean="0"/>
              <a:t>Advocacy Manager</a:t>
            </a:r>
          </a:p>
          <a:p>
            <a:r>
              <a:rPr lang="en-IE" dirty="0" err="1" smtClean="0"/>
              <a:t>Conradh</a:t>
            </a:r>
            <a:r>
              <a:rPr lang="en-IE" dirty="0" smtClean="0"/>
              <a:t> </a:t>
            </a:r>
            <a:r>
              <a:rPr lang="en-IE" dirty="0" err="1" smtClean="0"/>
              <a:t>na</a:t>
            </a:r>
            <a:r>
              <a:rPr lang="en-IE" dirty="0" smtClean="0"/>
              <a:t> </a:t>
            </a:r>
            <a:r>
              <a:rPr lang="en-IE" dirty="0" err="1" smtClean="0"/>
              <a:t>Gaeilge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83" y="4418248"/>
            <a:ext cx="6096000" cy="214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9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Irish – influence and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/>
              <a:t>Placenames</a:t>
            </a:r>
            <a:r>
              <a:rPr lang="en-IE" dirty="0"/>
              <a:t> – 95% are English versions of Irish names – Derry, Belfast, Ballymena, Newry</a:t>
            </a:r>
          </a:p>
          <a:p>
            <a:endParaRPr lang="en-IE" dirty="0"/>
          </a:p>
          <a:p>
            <a:r>
              <a:rPr lang="en-IE" dirty="0"/>
              <a:t>Schools – </a:t>
            </a:r>
            <a:r>
              <a:rPr lang="en-IE" dirty="0" smtClean="0"/>
              <a:t>5,000+ </a:t>
            </a:r>
            <a:r>
              <a:rPr lang="en-IE" dirty="0"/>
              <a:t>children attending </a:t>
            </a:r>
            <a:r>
              <a:rPr lang="en-IE" dirty="0" smtClean="0"/>
              <a:t>IME and 1,000’s being taught Irish in English medium sector</a:t>
            </a:r>
            <a:endParaRPr lang="en-IE" dirty="0"/>
          </a:p>
          <a:p>
            <a:endParaRPr lang="en-IE" dirty="0"/>
          </a:p>
          <a:p>
            <a:r>
              <a:rPr lang="en-IE" dirty="0"/>
              <a:t>Census figures – </a:t>
            </a:r>
            <a:r>
              <a:rPr lang="en-IE" dirty="0" smtClean="0"/>
              <a:t>12% </a:t>
            </a:r>
            <a:r>
              <a:rPr lang="en-IE" dirty="0"/>
              <a:t>- likely to increase</a:t>
            </a:r>
          </a:p>
          <a:p>
            <a:endParaRPr lang="en-IE" dirty="0"/>
          </a:p>
          <a:p>
            <a:r>
              <a:rPr lang="en-IE" dirty="0"/>
              <a:t>Global economy – </a:t>
            </a:r>
            <a:r>
              <a:rPr lang="en-IE" dirty="0" err="1" smtClean="0"/>
              <a:t>plura-lingualism</a:t>
            </a:r>
            <a:r>
              <a:rPr lang="en-IE" dirty="0" smtClean="0"/>
              <a:t> </a:t>
            </a:r>
            <a:r>
              <a:rPr lang="en-IE" dirty="0"/>
              <a:t>and multilingualism – early bilingualism as bedrock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308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1071"/>
            <a:ext cx="8596668" cy="4560292"/>
          </a:xfrm>
        </p:spPr>
        <p:txBody>
          <a:bodyPr>
            <a:normAutofit fontScale="85000" lnSpcReduction="20000"/>
          </a:bodyPr>
          <a:lstStyle/>
          <a:p>
            <a:r>
              <a:rPr lang="en-IE" sz="2100" dirty="0"/>
              <a:t>hot-wired to learn Irish; very high levels of fluency </a:t>
            </a:r>
            <a:r>
              <a:rPr lang="en-IE" sz="2100" dirty="0" smtClean="0"/>
              <a:t>possible</a:t>
            </a:r>
            <a:endParaRPr lang="en-IE" sz="2100" dirty="0"/>
          </a:p>
          <a:p>
            <a:pPr lvl="1"/>
            <a:r>
              <a:rPr lang="en-IE" sz="2100" dirty="0"/>
              <a:t>I’ve been up since the </a:t>
            </a:r>
            <a:r>
              <a:rPr lang="en-IE" sz="2100" dirty="0" err="1"/>
              <a:t>scrake</a:t>
            </a:r>
            <a:r>
              <a:rPr lang="en-IE" sz="2100" dirty="0"/>
              <a:t> of dawn.</a:t>
            </a:r>
          </a:p>
          <a:p>
            <a:pPr lvl="1"/>
            <a:r>
              <a:rPr lang="en-IE" sz="2100" dirty="0"/>
              <a:t>He’s here every Monday.</a:t>
            </a:r>
          </a:p>
          <a:p>
            <a:pPr lvl="1"/>
            <a:r>
              <a:rPr lang="en-IE" sz="2100" dirty="0"/>
              <a:t>Have you brought your coat?</a:t>
            </a:r>
          </a:p>
          <a:p>
            <a:pPr lvl="1"/>
            <a:r>
              <a:rPr lang="en-IE" sz="2100" dirty="0"/>
              <a:t>He broke the front window on me.</a:t>
            </a:r>
          </a:p>
          <a:p>
            <a:r>
              <a:rPr lang="en-IE" sz="2100" dirty="0" smtClean="0"/>
              <a:t>Words from Irish commonly used in English: </a:t>
            </a:r>
          </a:p>
          <a:p>
            <a:pPr lvl="1"/>
            <a:r>
              <a:rPr lang="en-IE" sz="2100" dirty="0" err="1" smtClean="0"/>
              <a:t>Smidiríní</a:t>
            </a:r>
            <a:r>
              <a:rPr lang="en-IE" sz="2100" dirty="0" smtClean="0"/>
              <a:t>- Smithereens</a:t>
            </a:r>
          </a:p>
          <a:p>
            <a:pPr lvl="1"/>
            <a:r>
              <a:rPr lang="en-IE" sz="2100" dirty="0" err="1" smtClean="0"/>
              <a:t>Bróg</a:t>
            </a:r>
            <a:r>
              <a:rPr lang="en-IE" sz="2100" dirty="0" smtClean="0"/>
              <a:t> - Brogue</a:t>
            </a:r>
          </a:p>
          <a:p>
            <a:pPr lvl="1"/>
            <a:r>
              <a:rPr lang="en-IE" sz="2100" dirty="0" smtClean="0"/>
              <a:t>Go </a:t>
            </a:r>
            <a:r>
              <a:rPr lang="en-IE" sz="2100" dirty="0" err="1" smtClean="0"/>
              <a:t>leor</a:t>
            </a:r>
            <a:r>
              <a:rPr lang="en-IE" sz="2100" dirty="0" smtClean="0"/>
              <a:t> – Galore</a:t>
            </a:r>
          </a:p>
          <a:p>
            <a:pPr lvl="1"/>
            <a:r>
              <a:rPr lang="en-IE" sz="2100" dirty="0" smtClean="0"/>
              <a:t>Craic – Crack</a:t>
            </a:r>
          </a:p>
          <a:p>
            <a:pPr lvl="1"/>
            <a:r>
              <a:rPr lang="en-IE" sz="2100" dirty="0" smtClean="0"/>
              <a:t>Is </a:t>
            </a:r>
            <a:r>
              <a:rPr lang="en-IE" sz="2100" dirty="0" err="1" smtClean="0"/>
              <a:t>maith</a:t>
            </a:r>
            <a:r>
              <a:rPr lang="en-IE" sz="2100" dirty="0" smtClean="0"/>
              <a:t> sin – Smashing</a:t>
            </a:r>
          </a:p>
          <a:p>
            <a:pPr lvl="1"/>
            <a:r>
              <a:rPr lang="en-IE" sz="2100" dirty="0" smtClean="0"/>
              <a:t>Gob - </a:t>
            </a:r>
            <a:r>
              <a:rPr lang="en-IE" sz="2100" dirty="0" err="1" smtClean="0"/>
              <a:t>Gub</a:t>
            </a:r>
            <a:endParaRPr lang="en-IE" sz="2100" dirty="0" smtClean="0"/>
          </a:p>
          <a:p>
            <a:pPr lvl="1"/>
            <a:r>
              <a:rPr lang="en-IE" sz="2100" dirty="0" smtClean="0"/>
              <a:t>An </a:t>
            </a:r>
            <a:r>
              <a:rPr lang="en-IE" sz="2100" dirty="0" err="1" smtClean="0"/>
              <a:t>dtuigeann</a:t>
            </a:r>
            <a:r>
              <a:rPr lang="en-IE" sz="2100" dirty="0" smtClean="0"/>
              <a:t> </a:t>
            </a:r>
            <a:r>
              <a:rPr lang="en-IE" sz="2100" dirty="0" err="1" smtClean="0"/>
              <a:t>tú</a:t>
            </a:r>
            <a:r>
              <a:rPr lang="en-IE" sz="2100" dirty="0" smtClean="0"/>
              <a:t> – You dig!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0478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Value placed on languages – </a:t>
            </a:r>
            <a:r>
              <a:rPr lang="en-IE" dirty="0" err="1"/>
              <a:t>plurilingualism</a:t>
            </a:r>
            <a:r>
              <a:rPr lang="en-IE" dirty="0"/>
              <a:t>, multilingualism</a:t>
            </a:r>
          </a:p>
          <a:p>
            <a:endParaRPr lang="en-IE" dirty="0"/>
          </a:p>
          <a:p>
            <a:r>
              <a:rPr lang="en-IE" dirty="0"/>
              <a:t>Public </a:t>
            </a:r>
            <a:r>
              <a:rPr lang="en-IE" dirty="0" smtClean="0"/>
              <a:t>Perception – Increasing positive attitudes to the Irish language</a:t>
            </a:r>
          </a:p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Vibrant and growing social community of Irish speakers</a:t>
            </a:r>
            <a:endParaRPr lang="en-IE" dirty="0"/>
          </a:p>
          <a:p>
            <a:endParaRPr lang="en-IE" dirty="0"/>
          </a:p>
          <a:p>
            <a:r>
              <a:rPr lang="en-IE" dirty="0"/>
              <a:t>All-Island </a:t>
            </a:r>
            <a:r>
              <a:rPr lang="en-IE" dirty="0" smtClean="0"/>
              <a:t>Context &amp; Links with other </a:t>
            </a:r>
            <a:r>
              <a:rPr lang="en-IE" dirty="0" err="1" smtClean="0"/>
              <a:t>celtic</a:t>
            </a:r>
            <a:r>
              <a:rPr lang="en-IE" dirty="0" smtClean="0"/>
              <a:t> language communities in Scotland, Wales </a:t>
            </a:r>
            <a:r>
              <a:rPr lang="en-IE" dirty="0" err="1" smtClean="0"/>
              <a:t>etc</a:t>
            </a:r>
            <a:r>
              <a:rPr lang="en-IE" dirty="0" smtClean="0"/>
              <a:t>…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884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287"/>
          </a:xfrm>
        </p:spPr>
        <p:txBody>
          <a:bodyPr/>
          <a:lstStyle/>
          <a:p>
            <a:r>
              <a:rPr lang="en-IE" dirty="0" smtClean="0"/>
              <a:t>Attitudes to Irish Language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4398" y="2178917"/>
            <a:ext cx="4565064" cy="42371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9582" y="1930399"/>
            <a:ext cx="5022761" cy="46378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4398" y="1532586"/>
            <a:ext cx="4789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Should state do more to support the Language?</a:t>
            </a:r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5962918" y="1532586"/>
            <a:ext cx="4005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Should services through Irish be available to those who want them?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6643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Employment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Working language of European Union</a:t>
            </a:r>
          </a:p>
          <a:p>
            <a:r>
              <a:rPr lang="en-IE" dirty="0"/>
              <a:t>Increased funding and demand for </a:t>
            </a:r>
            <a:r>
              <a:rPr lang="en-IE" dirty="0" smtClean="0"/>
              <a:t>services – Youth sector as an example</a:t>
            </a:r>
            <a:endParaRPr lang="en-IE" dirty="0"/>
          </a:p>
          <a:p>
            <a:r>
              <a:rPr lang="en-IE" dirty="0"/>
              <a:t>Television and media</a:t>
            </a:r>
          </a:p>
          <a:p>
            <a:r>
              <a:rPr lang="en-IE" dirty="0"/>
              <a:t>Schools and colleges</a:t>
            </a:r>
          </a:p>
          <a:p>
            <a:r>
              <a:rPr lang="en-IE" dirty="0"/>
              <a:t>Transferable </a:t>
            </a:r>
            <a:r>
              <a:rPr lang="en-IE" dirty="0" smtClean="0"/>
              <a:t>skills</a:t>
            </a:r>
          </a:p>
          <a:p>
            <a:r>
              <a:rPr lang="en-IE" dirty="0" smtClean="0"/>
              <a:t>Historical research</a:t>
            </a:r>
            <a:endParaRPr lang="en-IE" dirty="0"/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Irish is only spoken in Ireland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84847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6000" dirty="0" smtClean="0"/>
              <a:t>Go </a:t>
            </a:r>
            <a:r>
              <a:rPr lang="en-IE" sz="6000" dirty="0" err="1" smtClean="0"/>
              <a:t>raibh</a:t>
            </a:r>
            <a:r>
              <a:rPr lang="en-IE" sz="6000" dirty="0" smtClean="0"/>
              <a:t> </a:t>
            </a:r>
            <a:r>
              <a:rPr lang="en-IE" sz="6000" dirty="0" err="1" smtClean="0"/>
              <a:t>maith</a:t>
            </a:r>
            <a:r>
              <a:rPr lang="en-IE" sz="6000" dirty="0" smtClean="0"/>
              <a:t> </a:t>
            </a:r>
            <a:r>
              <a:rPr lang="en-IE" sz="6000" dirty="0" err="1" smtClean="0"/>
              <a:t>agaibh</a:t>
            </a:r>
            <a:endParaRPr lang="en-IE" sz="6000" dirty="0" smtClean="0"/>
          </a:p>
          <a:p>
            <a:pPr marL="0" indent="0" algn="ctr">
              <a:buNone/>
            </a:pPr>
            <a:endParaRPr lang="en-IE" sz="6000" dirty="0" smtClean="0"/>
          </a:p>
          <a:p>
            <a:pPr marL="0" indent="0" algn="ctr">
              <a:buNone/>
            </a:pPr>
            <a:r>
              <a:rPr lang="en-IE" sz="6000" dirty="0" smtClean="0"/>
              <a:t>Thank You</a:t>
            </a:r>
            <a:endParaRPr lang="en-IE" sz="6000" dirty="0"/>
          </a:p>
        </p:txBody>
      </p:sp>
    </p:spTree>
    <p:extLst>
      <p:ext uri="{BB962C8B-B14F-4D97-AF65-F5344CB8AC3E}">
        <p14:creationId xmlns:p14="http://schemas.microsoft.com/office/powerpoint/2010/main" val="28443638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253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NICILT Conference  ‘Languages for Careers’ QUB, 4th March 2016</vt:lpstr>
      <vt:lpstr>Irish – influence and significance</vt:lpstr>
      <vt:lpstr>Advantages</vt:lpstr>
      <vt:lpstr>Opportunities</vt:lpstr>
      <vt:lpstr>Attitudes to Irish Language</vt:lpstr>
      <vt:lpstr>Employment opportunities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NICILT Conference  ‘Languages for Careers’ QUB, 4th March 2016</dc:title>
  <dc:creator>Bainisteoir CTI OT</dc:creator>
  <cp:lastModifiedBy>Bainisteoir CTI OT</cp:lastModifiedBy>
  <cp:revision>5</cp:revision>
  <dcterms:created xsi:type="dcterms:W3CDTF">2016-03-03T10:25:19Z</dcterms:created>
  <dcterms:modified xsi:type="dcterms:W3CDTF">2016-03-03T13:35:47Z</dcterms:modified>
</cp:coreProperties>
</file>